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67" d="100"/>
          <a:sy n="67" d="100"/>
        </p:scale>
        <p:origin x="6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936741-C7D1-4070-8D05-06CC6AF4DC97}"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F79C-F807-43E3-91B8-D0313CC3153C}" type="slidenum">
              <a:rPr lang="en-US" smtClean="0"/>
              <a:t>‹#›</a:t>
            </a:fld>
            <a:endParaRPr lang="en-US"/>
          </a:p>
        </p:txBody>
      </p:sp>
    </p:spTree>
    <p:extLst>
      <p:ext uri="{BB962C8B-B14F-4D97-AF65-F5344CB8AC3E}">
        <p14:creationId xmlns:p14="http://schemas.microsoft.com/office/powerpoint/2010/main" val="344720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36741-C7D1-4070-8D05-06CC6AF4DC97}"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F79C-F807-43E3-91B8-D0313CC3153C}" type="slidenum">
              <a:rPr lang="en-US" smtClean="0"/>
              <a:t>‹#›</a:t>
            </a:fld>
            <a:endParaRPr lang="en-US"/>
          </a:p>
        </p:txBody>
      </p:sp>
    </p:spTree>
    <p:extLst>
      <p:ext uri="{BB962C8B-B14F-4D97-AF65-F5344CB8AC3E}">
        <p14:creationId xmlns:p14="http://schemas.microsoft.com/office/powerpoint/2010/main" val="3920198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36741-C7D1-4070-8D05-06CC6AF4DC97}"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F79C-F807-43E3-91B8-D0313CC3153C}" type="slidenum">
              <a:rPr lang="en-US" smtClean="0"/>
              <a:t>‹#›</a:t>
            </a:fld>
            <a:endParaRPr lang="en-US"/>
          </a:p>
        </p:txBody>
      </p:sp>
    </p:spTree>
    <p:extLst>
      <p:ext uri="{BB962C8B-B14F-4D97-AF65-F5344CB8AC3E}">
        <p14:creationId xmlns:p14="http://schemas.microsoft.com/office/powerpoint/2010/main" val="3646323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36741-C7D1-4070-8D05-06CC6AF4DC97}"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F79C-F807-43E3-91B8-D0313CC3153C}" type="slidenum">
              <a:rPr lang="en-US" smtClean="0"/>
              <a:t>‹#›</a:t>
            </a:fld>
            <a:endParaRPr lang="en-US"/>
          </a:p>
        </p:txBody>
      </p:sp>
    </p:spTree>
    <p:extLst>
      <p:ext uri="{BB962C8B-B14F-4D97-AF65-F5344CB8AC3E}">
        <p14:creationId xmlns:p14="http://schemas.microsoft.com/office/powerpoint/2010/main" val="1406197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936741-C7D1-4070-8D05-06CC6AF4DC97}"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1F79C-F807-43E3-91B8-D0313CC3153C}" type="slidenum">
              <a:rPr lang="en-US" smtClean="0"/>
              <a:t>‹#›</a:t>
            </a:fld>
            <a:endParaRPr lang="en-US"/>
          </a:p>
        </p:txBody>
      </p:sp>
    </p:spTree>
    <p:extLst>
      <p:ext uri="{BB962C8B-B14F-4D97-AF65-F5344CB8AC3E}">
        <p14:creationId xmlns:p14="http://schemas.microsoft.com/office/powerpoint/2010/main" val="403484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936741-C7D1-4070-8D05-06CC6AF4DC97}"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1F79C-F807-43E3-91B8-D0313CC3153C}" type="slidenum">
              <a:rPr lang="en-US" smtClean="0"/>
              <a:t>‹#›</a:t>
            </a:fld>
            <a:endParaRPr lang="en-US"/>
          </a:p>
        </p:txBody>
      </p:sp>
    </p:spTree>
    <p:extLst>
      <p:ext uri="{BB962C8B-B14F-4D97-AF65-F5344CB8AC3E}">
        <p14:creationId xmlns:p14="http://schemas.microsoft.com/office/powerpoint/2010/main" val="202286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936741-C7D1-4070-8D05-06CC6AF4DC97}" type="datetimeFigureOut">
              <a:rPr lang="en-US" smtClean="0"/>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11F79C-F807-43E3-91B8-D0313CC3153C}" type="slidenum">
              <a:rPr lang="en-US" smtClean="0"/>
              <a:t>‹#›</a:t>
            </a:fld>
            <a:endParaRPr lang="en-US"/>
          </a:p>
        </p:txBody>
      </p:sp>
    </p:spTree>
    <p:extLst>
      <p:ext uri="{BB962C8B-B14F-4D97-AF65-F5344CB8AC3E}">
        <p14:creationId xmlns:p14="http://schemas.microsoft.com/office/powerpoint/2010/main" val="3628003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936741-C7D1-4070-8D05-06CC6AF4DC97}" type="datetimeFigureOut">
              <a:rPr lang="en-US" smtClean="0"/>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11F79C-F807-43E3-91B8-D0313CC3153C}" type="slidenum">
              <a:rPr lang="en-US" smtClean="0"/>
              <a:t>‹#›</a:t>
            </a:fld>
            <a:endParaRPr lang="en-US"/>
          </a:p>
        </p:txBody>
      </p:sp>
    </p:spTree>
    <p:extLst>
      <p:ext uri="{BB962C8B-B14F-4D97-AF65-F5344CB8AC3E}">
        <p14:creationId xmlns:p14="http://schemas.microsoft.com/office/powerpoint/2010/main" val="2342319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36741-C7D1-4070-8D05-06CC6AF4DC97}" type="datetimeFigureOut">
              <a:rPr lang="en-US" smtClean="0"/>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11F79C-F807-43E3-91B8-D0313CC3153C}" type="slidenum">
              <a:rPr lang="en-US" smtClean="0"/>
              <a:t>‹#›</a:t>
            </a:fld>
            <a:endParaRPr lang="en-US"/>
          </a:p>
        </p:txBody>
      </p:sp>
    </p:spTree>
    <p:extLst>
      <p:ext uri="{BB962C8B-B14F-4D97-AF65-F5344CB8AC3E}">
        <p14:creationId xmlns:p14="http://schemas.microsoft.com/office/powerpoint/2010/main" val="337454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36741-C7D1-4070-8D05-06CC6AF4DC97}"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1F79C-F807-43E3-91B8-D0313CC3153C}" type="slidenum">
              <a:rPr lang="en-US" smtClean="0"/>
              <a:t>‹#›</a:t>
            </a:fld>
            <a:endParaRPr lang="en-US"/>
          </a:p>
        </p:txBody>
      </p:sp>
    </p:spTree>
    <p:extLst>
      <p:ext uri="{BB962C8B-B14F-4D97-AF65-F5344CB8AC3E}">
        <p14:creationId xmlns:p14="http://schemas.microsoft.com/office/powerpoint/2010/main" val="2152746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36741-C7D1-4070-8D05-06CC6AF4DC97}"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1F79C-F807-43E3-91B8-D0313CC3153C}" type="slidenum">
              <a:rPr lang="en-US" smtClean="0"/>
              <a:t>‹#›</a:t>
            </a:fld>
            <a:endParaRPr lang="en-US"/>
          </a:p>
        </p:txBody>
      </p:sp>
    </p:spTree>
    <p:extLst>
      <p:ext uri="{BB962C8B-B14F-4D97-AF65-F5344CB8AC3E}">
        <p14:creationId xmlns:p14="http://schemas.microsoft.com/office/powerpoint/2010/main" val="132952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36741-C7D1-4070-8D05-06CC6AF4DC97}" type="datetimeFigureOut">
              <a:rPr lang="en-US" smtClean="0"/>
              <a:t>12/2/2016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1F79C-F807-43E3-91B8-D0313CC3153C}" type="slidenum">
              <a:rPr lang="en-US" smtClean="0"/>
              <a:t>‹#›</a:t>
            </a:fld>
            <a:endParaRPr lang="en-US"/>
          </a:p>
        </p:txBody>
      </p:sp>
    </p:spTree>
    <p:extLst>
      <p:ext uri="{BB962C8B-B14F-4D97-AF65-F5344CB8AC3E}">
        <p14:creationId xmlns:p14="http://schemas.microsoft.com/office/powerpoint/2010/main" val="143055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1933575"/>
            <a:ext cx="10515600" cy="1325563"/>
          </a:xfrm>
        </p:spPr>
        <p:txBody>
          <a:bodyPr/>
          <a:lstStyle/>
          <a:p>
            <a:endParaRPr lang="en-US" dirty="0"/>
          </a:p>
        </p:txBody>
      </p:sp>
      <p:sp>
        <p:nvSpPr>
          <p:cNvPr id="3" name="Content Placeholder 2"/>
          <p:cNvSpPr>
            <a:spLocks noGrp="1"/>
          </p:cNvSpPr>
          <p:nvPr>
            <p:ph idx="1"/>
          </p:nvPr>
        </p:nvSpPr>
        <p:spPr>
          <a:xfrm>
            <a:off x="285750" y="266700"/>
            <a:ext cx="11417300" cy="6070600"/>
          </a:xfrm>
        </p:spPr>
        <p:txBody>
          <a:bodyPr>
            <a:noAutofit/>
          </a:bodyPr>
          <a:lstStyle/>
          <a:p>
            <a:pPr marL="0" marR="0" indent="0">
              <a:lnSpc>
                <a:spcPct val="115000"/>
              </a:lnSpc>
              <a:spcBef>
                <a:spcPts val="0"/>
              </a:spcBef>
              <a:spcAft>
                <a:spcPts val="0"/>
              </a:spcAft>
              <a:buNone/>
            </a:pPr>
            <a:r>
              <a:rPr lang="en-US" sz="2000" b="1" dirty="0" smtClean="0">
                <a:effectLst/>
                <a:latin typeface="Calibri" panose="020F0502020204030204" pitchFamily="34" charset="0"/>
                <a:ea typeface="Calibri" panose="020F0502020204030204" pitchFamily="34" charset="0"/>
                <a:cs typeface="Times New Roman" panose="02020603050405020304" pitchFamily="18" charset="0"/>
              </a:rPr>
              <a:t>Claim/Big Idea:</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000" b="1" dirty="0" smtClean="0">
                <a:effectLst/>
                <a:latin typeface="Calibri" panose="020F0502020204030204" pitchFamily="34" charset="0"/>
                <a:ea typeface="Calibri" panose="020F0502020204030204" pitchFamily="34" charset="0"/>
                <a:cs typeface="Times New Roman" panose="02020603050405020304" pitchFamily="18" charset="0"/>
              </a:rPr>
              <a:t>Sometimes our closest relationships in life are the most complicated. In “</a:t>
            </a:r>
            <a:r>
              <a:rPr lang="en-US" sz="2000" b="1" dirty="0" smtClean="0">
                <a:latin typeface="Calibri" panose="020F0502020204030204" pitchFamily="34" charset="0"/>
                <a:ea typeface="Calibri" panose="020F0502020204030204" pitchFamily="34" charset="0"/>
                <a:cs typeface="Times New Roman" panose="02020603050405020304" pitchFamily="18" charset="0"/>
              </a:rPr>
              <a:t>The Stolen </a:t>
            </a:r>
            <a:r>
              <a:rPr lang="en-US" sz="2000" b="1" smtClean="0">
                <a:latin typeface="Calibri" panose="020F0502020204030204" pitchFamily="34" charset="0"/>
                <a:ea typeface="Calibri" panose="020F0502020204030204" pitchFamily="34" charset="0"/>
                <a:cs typeface="Times New Roman" panose="02020603050405020304" pitchFamily="18" charset="0"/>
              </a:rPr>
              <a:t>Party,” </a:t>
            </a:r>
            <a:r>
              <a:rPr lang="en-US" sz="2000" b="1" smtClean="0">
                <a:effectLst/>
                <a:latin typeface="Calibri" panose="020F0502020204030204" pitchFamily="34" charset="0"/>
                <a:ea typeface="Calibri" panose="020F0502020204030204" pitchFamily="34" charset="0"/>
                <a:cs typeface="Times New Roman" panose="02020603050405020304" pitchFamily="18" charset="0"/>
              </a:rPr>
              <a:t>Rosaura</a:t>
            </a:r>
            <a:r>
              <a:rPr lang="en-US" sz="2000" b="1" smtClean="0">
                <a:solidFill>
                  <a:srgbClr val="70AD47"/>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dirty="0" smtClean="0">
                <a:solidFill>
                  <a:srgbClr val="70AD47"/>
                </a:solidFill>
                <a:effectLst/>
                <a:latin typeface="Calibri" panose="020F0502020204030204" pitchFamily="34" charset="0"/>
                <a:ea typeface="Calibri" panose="020F0502020204030204" pitchFamily="34" charset="0"/>
                <a:cs typeface="Times New Roman" panose="02020603050405020304" pitchFamily="18" charset="0"/>
              </a:rPr>
              <a:t>had a loving but complicated relationship with her mother</a:t>
            </a: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first, she doesn’t seem to value her mother and disrespects her. However, we see that she actually needs her mother for comfort in the end.</a:t>
            </a:r>
          </a:p>
          <a:p>
            <a:pPr marL="0" marR="0" indent="0">
              <a:lnSpc>
                <a:spcPct val="115000"/>
              </a:lnSpc>
              <a:spcBef>
                <a:spcPts val="0"/>
              </a:spcBef>
              <a:spcAft>
                <a:spcPts val="0"/>
              </a:spcAft>
              <a:buNone/>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000" b="1" dirty="0" smtClean="0">
                <a:effectLst/>
                <a:latin typeface="Calibri" panose="020F0502020204030204" pitchFamily="34" charset="0"/>
                <a:ea typeface="Calibri" panose="020F0502020204030204" pitchFamily="34" charset="0"/>
                <a:cs typeface="Times New Roman" panose="02020603050405020304" pitchFamily="18" charset="0"/>
              </a:rPr>
              <a:t>Examples/ Concrete Details/Evidence + Explanation: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000" dirty="0" smtClean="0">
                <a:solidFill>
                  <a:srgbClr val="203864"/>
                </a:solidFill>
                <a:effectLst/>
                <a:latin typeface="Calibri" panose="020F0502020204030204" pitchFamily="34" charset="0"/>
                <a:ea typeface="Calibri" panose="020F0502020204030204" pitchFamily="34" charset="0"/>
                <a:cs typeface="Times New Roman" panose="02020603050405020304" pitchFamily="18" charset="0"/>
              </a:rPr>
              <a:t>For example, at the beginning of the story, Rosaura had a disagreement with her mother about going to the party. Rosaura thought she had been invited because Luciana was her friend, while her mother thought the Ines family thought of Rosaura as the maid’s daughter. </a:t>
            </a:r>
          </a:p>
          <a:p>
            <a:pPr marL="0" marR="0" indent="0">
              <a:lnSpc>
                <a:spcPct val="115000"/>
              </a:lnSpc>
              <a:spcBef>
                <a:spcPts val="0"/>
              </a:spcBef>
              <a:spcAft>
                <a:spcPts val="0"/>
              </a:spcAft>
              <a:buNone/>
            </a:pPr>
            <a:r>
              <a:rPr lang="en-US" sz="2000" b="1" u="sng" dirty="0" smtClean="0">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Rosaura thought her mother was wrong and was so angry she yelled, “You don’t know anything about being friends” (1).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000" b="1" i="1" u="sng" dirty="0" smtClean="0">
                <a:solidFill>
                  <a:srgbClr val="C55A11"/>
                </a:solidFill>
                <a:effectLst/>
                <a:latin typeface="Calibri" panose="020F0502020204030204" pitchFamily="34" charset="0"/>
                <a:ea typeface="Calibri" panose="020F0502020204030204" pitchFamily="34" charset="0"/>
                <a:cs typeface="Times New Roman" panose="02020603050405020304" pitchFamily="18" charset="0"/>
              </a:rPr>
              <a:t>Clearly</a:t>
            </a:r>
            <a:r>
              <a:rPr lang="en-US" sz="2000" b="1" u="sng" dirty="0" smtClean="0">
                <a:solidFill>
                  <a:srgbClr val="C55A11"/>
                </a:solidFill>
                <a:effectLst/>
                <a:latin typeface="Calibri" panose="020F0502020204030204" pitchFamily="34" charset="0"/>
                <a:ea typeface="Calibri" panose="020F0502020204030204" pitchFamily="34" charset="0"/>
                <a:cs typeface="Times New Roman" panose="02020603050405020304" pitchFamily="18" charset="0"/>
              </a:rPr>
              <a:t>, Rosaura thinks her mother is not wise and is just trying to ruin her fun. But, maybe Rosaura’s mom really understood the Ines family better and was just trying to protect her.</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000" dirty="0" smtClean="0">
                <a:solidFill>
                  <a:srgbClr val="203864"/>
                </a:solidFill>
                <a:effectLst/>
                <a:latin typeface="Calibri" panose="020F0502020204030204" pitchFamily="34" charset="0"/>
                <a:ea typeface="Calibri" panose="020F0502020204030204" pitchFamily="34" charset="0"/>
                <a:cs typeface="Times New Roman" panose="02020603050405020304" pitchFamily="18" charset="0"/>
              </a:rPr>
              <a:t>However, at the end of the party, Rosaura looked for protection from her mother. </a:t>
            </a:r>
          </a:p>
          <a:p>
            <a:pPr marL="0" marR="0" indent="0">
              <a:lnSpc>
                <a:spcPct val="115000"/>
              </a:lnSpc>
              <a:spcBef>
                <a:spcPts val="0"/>
              </a:spcBef>
              <a:spcAft>
                <a:spcPts val="0"/>
              </a:spcAft>
              <a:buNone/>
            </a:pPr>
            <a:r>
              <a:rPr lang="en-US" sz="2000" dirty="0" smtClean="0">
                <a:solidFill>
                  <a:srgbClr val="203864"/>
                </a:solidFill>
                <a:effectLst/>
                <a:latin typeface="Calibri" panose="020F0502020204030204" pitchFamily="34" charset="0"/>
                <a:ea typeface="Calibri" panose="020F0502020204030204" pitchFamily="34" charset="0"/>
                <a:cs typeface="Times New Roman" panose="02020603050405020304" pitchFamily="18" charset="0"/>
              </a:rPr>
              <a:t>When Senora Ines tried to give her money</a:t>
            </a:r>
            <a:r>
              <a:rPr lang="en-US" sz="2000" b="1" dirty="0" smtClean="0">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 Rosaura “pressed herself against her mother’s body” (4).</a:t>
            </a:r>
          </a:p>
          <a:p>
            <a:pPr marL="0" marR="0" indent="0">
              <a:lnSpc>
                <a:spcPct val="115000"/>
              </a:lnSpc>
              <a:spcBef>
                <a:spcPts val="0"/>
              </a:spcBef>
              <a:spcAft>
                <a:spcPts val="0"/>
              </a:spcAft>
              <a:buNone/>
            </a:pPr>
            <a:r>
              <a:rPr lang="en-US" sz="2000" b="1" dirty="0" smtClean="0">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i="1" u="sng" dirty="0" smtClean="0">
                <a:solidFill>
                  <a:srgbClr val="C55A11"/>
                </a:solidFill>
                <a:effectLst/>
                <a:latin typeface="Calibri" panose="020F0502020204030204" pitchFamily="34" charset="0"/>
                <a:ea typeface="Calibri" panose="020F0502020204030204" pitchFamily="34" charset="0"/>
                <a:cs typeface="Times New Roman" panose="02020603050405020304" pitchFamily="18" charset="0"/>
              </a:rPr>
              <a:t>This shows that</a:t>
            </a:r>
            <a:r>
              <a:rPr lang="en-US" sz="2000" b="1" u="sng" dirty="0" smtClean="0">
                <a:solidFill>
                  <a:srgbClr val="C55A11"/>
                </a:solidFill>
                <a:effectLst/>
                <a:latin typeface="Calibri" panose="020F0502020204030204" pitchFamily="34" charset="0"/>
                <a:ea typeface="Calibri" panose="020F0502020204030204" pitchFamily="34" charset="0"/>
                <a:cs typeface="Times New Roman" panose="02020603050405020304" pitchFamily="18" charset="0"/>
              </a:rPr>
              <a:t> she is looking for comfort from her mother and maybe forgiveness for the attitude she had at the beginning because she knows her mother was right. </a:t>
            </a:r>
            <a:r>
              <a:rPr lang="en-US" sz="2000" b="1" i="1" u="sng" dirty="0" smtClean="0">
                <a:solidFill>
                  <a:srgbClr val="C55A11"/>
                </a:solidFill>
                <a:effectLst/>
                <a:latin typeface="Calibri" panose="020F0502020204030204" pitchFamily="34" charset="0"/>
                <a:ea typeface="Calibri" panose="020F0502020204030204" pitchFamily="34" charset="0"/>
                <a:cs typeface="Times New Roman" panose="02020603050405020304" pitchFamily="18" charset="0"/>
              </a:rPr>
              <a:t>Therefore</a:t>
            </a:r>
            <a:r>
              <a:rPr lang="en-US" sz="2000" b="1" u="sng" dirty="0" smtClean="0">
                <a:solidFill>
                  <a:srgbClr val="C55A11"/>
                </a:solidFill>
                <a:effectLst/>
                <a:latin typeface="Calibri" panose="020F0502020204030204" pitchFamily="34" charset="0"/>
                <a:ea typeface="Calibri" panose="020F0502020204030204" pitchFamily="34" charset="0"/>
                <a:cs typeface="Times New Roman" panose="02020603050405020304" pitchFamily="18" charset="0"/>
              </a:rPr>
              <a:t>, Rosaura’s relationship is complicated because she rejects her mother’s idea at the beginning of the story but by the end, she understands her mother was right and was just being a loving parent.</a:t>
            </a:r>
            <a:r>
              <a:rPr lang="en-US" sz="20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854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5764</TotalTime>
  <Words>286</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RSD17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Cleveland</dc:creator>
  <cp:lastModifiedBy>Magleby, Elizabeth</cp:lastModifiedBy>
  <cp:revision>4</cp:revision>
  <dcterms:created xsi:type="dcterms:W3CDTF">2016-11-17T12:48:15Z</dcterms:created>
  <dcterms:modified xsi:type="dcterms:W3CDTF">2016-12-02T17:47:47Z</dcterms:modified>
</cp:coreProperties>
</file>